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8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7" d="100"/>
          <a:sy n="67" d="100"/>
        </p:scale>
        <p:origin x="6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66E1CD87-FF7F-493D-98DF-B27BCA1F668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4" y="0"/>
            <a:ext cx="12187231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F68740E-7188-45FA-B8C3-B26D69D7C4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6984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C3C590C-063C-4831-9CAE-11887DA8B9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01637" y="5003261"/>
            <a:ext cx="9144000" cy="625474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243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545316-26CF-4959-9DDE-F9DA222C82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FA8F65-EAE1-479C-9DB4-7066A359E9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664898" y="2458527"/>
            <a:ext cx="8997350" cy="371843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598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5B7210-A154-4D50-9C6A-6E8852B6F7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86619" y="1681163"/>
            <a:ext cx="451095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709D19-83ED-437C-9813-F21C61BD3A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86619" y="2505075"/>
            <a:ext cx="4510956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6C1E27-9F44-4BF1-99F6-EE094FA917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53318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4B117BF-6047-4D81-9552-6AE8CA34EA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53318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88868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27D534-C169-4151-9E74-9945AA1A27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7324" y="1828796"/>
            <a:ext cx="8997351" cy="63826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141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63172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D72596-90F6-44AF-B2D8-82316CD2EC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9750" y="1173192"/>
            <a:ext cx="3421811" cy="115594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43B6F9-1F44-4D84-95FD-AC8373382F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2049462"/>
            <a:ext cx="5479061" cy="38115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80E2B3-CCF2-4918-88A0-0F85222A12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29751" y="2415396"/>
            <a:ext cx="3421810" cy="345359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303118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06920B-20C1-4667-9C6C-723C78EBF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1984" y="1130060"/>
            <a:ext cx="3751204" cy="927339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F3CC5C0-13B2-4EB8-88EA-D2B1E5522F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2049462"/>
            <a:ext cx="5246148" cy="381158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929371-9971-4742-986B-191AFFBD11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31984" y="2057400"/>
            <a:ext cx="36489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62635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224F8694-2F52-44B7-BD22-B96EEDCADE61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4" y="0"/>
            <a:ext cx="12187231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D16F46-47D8-491B-BFB8-FCD1D0B998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4898" y="1647641"/>
            <a:ext cx="8997351" cy="6382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6BA506-EE38-4A2D-B1B2-00509CDAC4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4898" y="2415396"/>
            <a:ext cx="8997351" cy="36662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065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mailto:checking@derbyshire.gov.uk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C65C765C-93E9-45DB-8197-5CBCB45B26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075" y="5055743"/>
            <a:ext cx="5876925" cy="1802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997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29736A-90C3-47B9-9743-055B2A1D2F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7322" y="1647924"/>
            <a:ext cx="8997351" cy="638265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72 Light" panose="020B0303030000000003" pitchFamily="34" charset="0"/>
                <a:cs typeface="72 Light" panose="020B0303030000000003" pitchFamily="34" charset="0"/>
              </a:rPr>
              <a:t>Derbyshire Catering Service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5CAF29-9D65-4504-B553-F48EEE2C21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97322" y="2286189"/>
            <a:ext cx="8997350" cy="3718435"/>
          </a:xfrm>
        </p:spPr>
        <p:txBody>
          <a:bodyPr>
            <a:normAutofit lnSpcReduction="10000"/>
          </a:bodyPr>
          <a:lstStyle/>
          <a:p>
            <a:r>
              <a:rPr lang="en-GB" dirty="0">
                <a:latin typeface="72 Light" panose="020B0303030000000003" pitchFamily="34" charset="0"/>
                <a:cs typeface="72 Light" panose="020B0303030000000003" pitchFamily="34" charset="0"/>
              </a:rPr>
              <a:t>Derbyshire Catering Service serves over 50,000 meals per day across schools in Derbyshire. </a:t>
            </a:r>
          </a:p>
          <a:p>
            <a:r>
              <a:rPr lang="en-GB" dirty="0">
                <a:latin typeface="72 Light" panose="020B0303030000000003" pitchFamily="34" charset="0"/>
                <a:cs typeface="72 Light" panose="020B0303030000000003" pitchFamily="34" charset="0"/>
              </a:rPr>
              <a:t>We want to take children on a food adventure and give them the confidence to become Food Explorers. </a:t>
            </a:r>
          </a:p>
          <a:p>
            <a:r>
              <a:rPr lang="en-GB" dirty="0">
                <a:latin typeface="72 Light" panose="020B0303030000000003" pitchFamily="34" charset="0"/>
                <a:cs typeface="72 Light" panose="020B0303030000000003" pitchFamily="34" charset="0"/>
              </a:rPr>
              <a:t>Our menu reflects a balanced diet, exceeds the School Food Standards and includes local produce. </a:t>
            </a:r>
          </a:p>
          <a:p>
            <a:r>
              <a:rPr lang="en-GB" dirty="0">
                <a:latin typeface="72 Light" panose="020B0303030000000003" pitchFamily="34" charset="0"/>
                <a:cs typeface="72 Light" panose="020B0303030000000003" pitchFamily="34" charset="0"/>
              </a:rPr>
              <a:t>For those children with medical diet requirements we offer a tailored menu, please ask your catering supervisor for more information. </a:t>
            </a:r>
          </a:p>
        </p:txBody>
      </p:sp>
      <p:pic>
        <p:nvPicPr>
          <p:cNvPr id="4" name="Picture 3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EE966BBF-261D-4CF3-9C96-55992B2C93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075" y="5055743"/>
            <a:ext cx="5876925" cy="1802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5308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FDC503-915A-4629-B9F7-7813782F83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7B71569-428F-4ED6-9448-3EF992A5F0C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3DE5BAC-DCDB-4060-8AA2-FCBEE67C92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2477" y="2839427"/>
            <a:ext cx="5852886" cy="3901923"/>
          </a:xfrm>
          <a:prstGeom prst="rect">
            <a:avLst/>
          </a:prstGeom>
          <a:ln w="76200">
            <a:solidFill>
              <a:srgbClr val="EA8F00"/>
            </a:solidFill>
          </a:ln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FC858B9-983F-4380-8D57-7B18F21EE67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289" t="13333" r="34895"/>
          <a:stretch/>
        </p:blipFill>
        <p:spPr>
          <a:xfrm>
            <a:off x="396637" y="208729"/>
            <a:ext cx="4863875" cy="6505074"/>
          </a:xfrm>
          <a:prstGeom prst="rect">
            <a:avLst/>
          </a:prstGeom>
          <a:ln w="57150">
            <a:solidFill>
              <a:srgbClr val="EA8F00"/>
            </a:solidFill>
          </a:ln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26E3BB7-2CC1-43AF-AFC2-5E1DFFE9CF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17465" y="132993"/>
            <a:ext cx="1946050" cy="1216281"/>
          </a:xfrm>
          <a:prstGeom prst="rect">
            <a:avLst/>
          </a:prstGeom>
        </p:spPr>
      </p:pic>
      <p:pic>
        <p:nvPicPr>
          <p:cNvPr id="1026" name="Picture 2" descr="Education - Autograph">
            <a:extLst>
              <a:ext uri="{FF2B5EF4-FFF2-40B4-BE49-F238E27FC236}">
                <a16:creationId xmlns:a16="http://schemas.microsoft.com/office/drawing/2014/main" id="{24F94726-CC07-46EA-8E99-14050A547C8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428"/>
          <a:stretch/>
        </p:blipFill>
        <p:spPr bwMode="auto">
          <a:xfrm>
            <a:off x="7810735" y="117145"/>
            <a:ext cx="2061556" cy="1292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339A2D8-313C-44FC-87DB-9801639C7DF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12450"/>
          <a:stretch/>
        </p:blipFill>
        <p:spPr>
          <a:xfrm>
            <a:off x="7729437" y="1552624"/>
            <a:ext cx="2297371" cy="107750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4009EC9-08B0-44FA-9666-E458EFCBDC6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7439" t="16019" r="36592" b="23417"/>
          <a:stretch/>
        </p:blipFill>
        <p:spPr>
          <a:xfrm>
            <a:off x="10407874" y="27613"/>
            <a:ext cx="1038136" cy="161912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52BA1C8-3B52-49D2-840E-720F24A8158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72521" y="1540257"/>
            <a:ext cx="1343773" cy="118252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927154E-681B-4477-A103-6E871B0A918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368509" y="1674350"/>
            <a:ext cx="1077501" cy="1077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8615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8D375-7E8C-41D1-AB74-7063E559A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16399" y="1483124"/>
            <a:ext cx="8997351" cy="638265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72 Light" panose="020B0303030000000003" pitchFamily="34" charset="0"/>
                <a:cs typeface="72 Light" panose="020B0303030000000003" pitchFamily="34" charset="0"/>
              </a:rPr>
              <a:t>Theme Days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376316-A262-4918-9390-727D6C8C06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97325" y="2077363"/>
            <a:ext cx="8997350" cy="1151200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dirty="0">
                <a:latin typeface="72 Light" panose="020B0303030000000003" pitchFamily="34" charset="0"/>
                <a:cs typeface="72 Light" panose="020B0303030000000003" pitchFamily="34" charset="0"/>
              </a:rPr>
              <a:t>We think that lunchtime should be a highlight of the school day so each month we offer a new Theme Day menu, here are some examples. </a:t>
            </a:r>
          </a:p>
        </p:txBody>
      </p:sp>
      <p:pic>
        <p:nvPicPr>
          <p:cNvPr id="4" name="Picture 3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FCD5F89F-DE01-472E-89C6-069015708C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075" y="5055743"/>
            <a:ext cx="5876925" cy="18022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C50697C-6FB0-4F65-9816-3C30E261ED2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732" t="13099" r="36333"/>
          <a:stretch/>
        </p:blipFill>
        <p:spPr>
          <a:xfrm>
            <a:off x="2290629" y="3216622"/>
            <a:ext cx="2135759" cy="3039979"/>
          </a:xfrm>
          <a:prstGeom prst="rect">
            <a:avLst/>
          </a:prstGeom>
          <a:ln w="38100">
            <a:solidFill>
              <a:srgbClr val="00B0F0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91FA936-7008-4515-902F-8CEE195DB07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526" t="17719" r="43421" b="314"/>
          <a:stretch/>
        </p:blipFill>
        <p:spPr>
          <a:xfrm>
            <a:off x="4864316" y="3184537"/>
            <a:ext cx="2183756" cy="3072064"/>
          </a:xfrm>
          <a:prstGeom prst="rect">
            <a:avLst/>
          </a:prstGeom>
          <a:ln w="38100">
            <a:solidFill>
              <a:srgbClr val="EA8F00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1B7F028-2B40-4FA8-9646-697CD7FE049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6612" t="13041" r="36274" b="176"/>
          <a:stretch/>
        </p:blipFill>
        <p:spPr>
          <a:xfrm>
            <a:off x="7425415" y="3200579"/>
            <a:ext cx="2146832" cy="3039979"/>
          </a:xfrm>
          <a:prstGeom prst="rect">
            <a:avLst/>
          </a:prstGeom>
          <a:ln w="38100"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29111350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2BB82-2884-44E3-8756-10BC2EAE2C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4898" y="1431462"/>
            <a:ext cx="8997351" cy="638265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72 Light" panose="020B0303030000000003" pitchFamily="34" charset="0"/>
                <a:cs typeface="72 Light" panose="020B0303030000000003" pitchFamily="34" charset="0"/>
              </a:rPr>
              <a:t>Free School Meals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8808D9-14F5-47BD-8193-BF0859ACBD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50238" y="2181522"/>
            <a:ext cx="5838458" cy="3708221"/>
          </a:xfrm>
        </p:spPr>
        <p:txBody>
          <a:bodyPr>
            <a:normAutofit fontScale="85000" lnSpcReduction="10000"/>
          </a:bodyPr>
          <a:lstStyle/>
          <a:p>
            <a:r>
              <a:rPr lang="en-GB" dirty="0">
                <a:latin typeface="72 Light" panose="020B0303030000000003" pitchFamily="34" charset="0"/>
                <a:cs typeface="72 Light" panose="020B0303030000000003" pitchFamily="34" charset="0"/>
              </a:rPr>
              <a:t>All children in reception, year 1 and year 2 are entitled to a free meal. </a:t>
            </a:r>
          </a:p>
          <a:p>
            <a:r>
              <a:rPr lang="en-GB" dirty="0">
                <a:latin typeface="72 Light" panose="020B0303030000000003" pitchFamily="34" charset="0"/>
                <a:cs typeface="72 Light" panose="020B0303030000000003" pitchFamily="34" charset="0"/>
              </a:rPr>
              <a:t>More families than we have ever previously recorded are benefiting from free school meals. </a:t>
            </a:r>
          </a:p>
          <a:p>
            <a:r>
              <a:rPr lang="en-GB" dirty="0">
                <a:latin typeface="72 Light" panose="020B0303030000000003" pitchFamily="34" charset="0"/>
                <a:cs typeface="72 Light" panose="020B0303030000000003" pitchFamily="34" charset="0"/>
              </a:rPr>
              <a:t>It is quick and easy to find out if your family are eligible.  </a:t>
            </a:r>
          </a:p>
          <a:p>
            <a:r>
              <a:rPr lang="en-GB" dirty="0">
                <a:latin typeface="72 Light" panose="020B0303030000000003" pitchFamily="34" charset="0"/>
                <a:cs typeface="72 Light" panose="020B0303030000000003" pitchFamily="34" charset="0"/>
              </a:rPr>
              <a:t>You can do this online, ask in school for an application form or contact the team by telephone 01629 536481 or by e-mail at </a:t>
            </a:r>
            <a:r>
              <a:rPr lang="en-GB" u="sng" dirty="0">
                <a:latin typeface="72 Light" panose="020B0303030000000003" pitchFamily="34" charset="0"/>
                <a:cs typeface="72 Light" panose="020B0303030000000003" pitchFamily="34" charset="0"/>
                <a:hlinkClick r:id="rId2"/>
              </a:rPr>
              <a:t>checking@derbyshire.gov.uk</a:t>
            </a:r>
            <a:r>
              <a:rPr lang="en-GB" dirty="0">
                <a:latin typeface="72 Light" panose="020B0303030000000003" pitchFamily="34" charset="0"/>
                <a:cs typeface="72 Light" panose="020B0303030000000003" pitchFamily="34" charset="0"/>
              </a:rPr>
              <a:t>   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F3A8D48-22BA-45F1-80B2-F685B9168B9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018" t="23584" r="23115" b="10583"/>
          <a:stretch/>
        </p:blipFill>
        <p:spPr>
          <a:xfrm>
            <a:off x="7552911" y="2109129"/>
            <a:ext cx="3857507" cy="2834819"/>
          </a:xfrm>
          <a:prstGeom prst="rect">
            <a:avLst/>
          </a:prstGeom>
          <a:ln w="76200">
            <a:solidFill>
              <a:srgbClr val="00B0F0"/>
            </a:solidFill>
          </a:ln>
        </p:spPr>
      </p:pic>
      <p:pic>
        <p:nvPicPr>
          <p:cNvPr id="6" name="Picture 5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54FD1968-DA6A-4489-8F3B-0F6F129DB8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075" y="5055743"/>
            <a:ext cx="5876925" cy="1802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6261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186</Words>
  <Application>Microsoft Office PowerPoint</Application>
  <PresentationFormat>Widescreen</PresentationFormat>
  <Paragraphs>12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72 Light</vt:lpstr>
      <vt:lpstr>Arial</vt:lpstr>
      <vt:lpstr>Calibri</vt:lpstr>
      <vt:lpstr>Calibri Light</vt:lpstr>
      <vt:lpstr>Office Theme</vt:lpstr>
      <vt:lpstr>PowerPoint Presentation</vt:lpstr>
      <vt:lpstr>Derbyshire Catering Service </vt:lpstr>
      <vt:lpstr>PowerPoint Presentation</vt:lpstr>
      <vt:lpstr>Theme Days </vt:lpstr>
      <vt:lpstr>Free School Meals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Teresa Watson</dc:creator>
  <cp:lastModifiedBy>K Latchford</cp:lastModifiedBy>
  <cp:revision>16</cp:revision>
  <dcterms:created xsi:type="dcterms:W3CDTF">2021-01-15T08:52:28Z</dcterms:created>
  <dcterms:modified xsi:type="dcterms:W3CDTF">2021-06-11T08:52:05Z</dcterms:modified>
</cp:coreProperties>
</file>